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handoutMasterIdLst>
    <p:handoutMasterId r:id="rId21"/>
  </p:handoutMasterIdLst>
  <p:sldIdLst>
    <p:sldId id="258" r:id="rId2"/>
    <p:sldId id="322" r:id="rId3"/>
    <p:sldId id="317" r:id="rId4"/>
    <p:sldId id="320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6" r:id="rId18"/>
    <p:sldId id="335" r:id="rId19"/>
    <p:sldId id="30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BEB9C-0DE5-410E-B8E3-21F589FEDC30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9CBF8-CA86-45D0-B8FD-5C6A440B5A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51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5E0-72D6-4FB7-AFB5-605EF66C13EB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C72-C655-49F6-B10F-81AA6A02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5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5E0-72D6-4FB7-AFB5-605EF66C13EB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C72-C655-49F6-B10F-81AA6A02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2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5E0-72D6-4FB7-AFB5-605EF66C13EB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C72-C655-49F6-B10F-81AA6A02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2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370013" y="247650"/>
            <a:ext cx="7772400" cy="5543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62FC-4C80-497D-B9FB-174D02296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51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5E0-72D6-4FB7-AFB5-605EF66C13EB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C72-C655-49F6-B10F-81AA6A02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3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5E0-72D6-4FB7-AFB5-605EF66C13EB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C72-C655-49F6-B10F-81AA6A02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6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5E0-72D6-4FB7-AFB5-605EF66C13EB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C72-C655-49F6-B10F-81AA6A02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1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5E0-72D6-4FB7-AFB5-605EF66C13EB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C72-C655-49F6-B10F-81AA6A02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0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5E0-72D6-4FB7-AFB5-605EF66C13EB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C72-C655-49F6-B10F-81AA6A02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8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5E0-72D6-4FB7-AFB5-605EF66C13EB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C72-C655-49F6-B10F-81AA6A02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2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5E0-72D6-4FB7-AFB5-605EF66C13EB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C72-C655-49F6-B10F-81AA6A02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784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5E0-72D6-4FB7-AFB5-605EF66C13EB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98C72-C655-49F6-B10F-81AA6A02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48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85E0-72D6-4FB7-AFB5-605EF66C13EB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98C72-C655-49F6-B10F-81AA6A027D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6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mailto:mir2106@mail.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701587"/>
            <a:ext cx="3907160" cy="1019200"/>
          </a:xfrm>
        </p:spPr>
        <p:txBody>
          <a:bodyPr>
            <a:normAutofit/>
          </a:bodyPr>
          <a:lstStyle/>
          <a:p>
            <a:pPr marL="36513">
              <a:spcBef>
                <a:spcPct val="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Матвеева Ирина Юрьевна</a:t>
            </a:r>
            <a:r>
              <a:rPr lang="ru-RU" dirty="0">
                <a:solidFill>
                  <a:schemeClr val="tx1"/>
                </a:solidFill>
              </a:rPr>
              <a:t>, </a:t>
            </a:r>
          </a:p>
          <a:p>
            <a:pPr marL="36513">
              <a:spcBef>
                <a:spcPct val="0"/>
              </a:spcBef>
              <a:defRPr/>
            </a:pPr>
            <a:r>
              <a:rPr lang="ru-RU" sz="1600" dirty="0">
                <a:solidFill>
                  <a:schemeClr val="tx1"/>
                </a:solidFill>
              </a:rPr>
              <a:t>кандидат педагогических наук, </a:t>
            </a:r>
            <a:r>
              <a:rPr lang="ru-RU" sz="1600" dirty="0" smtClean="0">
                <a:solidFill>
                  <a:schemeClr val="tx1"/>
                </a:solidFill>
              </a:rPr>
              <a:t>доцент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Подзаголовок 2"/>
          <p:cNvSpPr/>
          <p:nvPr/>
        </p:nvSpPr>
        <p:spPr>
          <a:xfrm>
            <a:off x="5004048" y="1412776"/>
            <a:ext cx="3927760" cy="288032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82880" tIns="0"/>
          <a:lstStyle/>
          <a:p>
            <a:pPr marL="36513" algn="ctr">
              <a:buClr>
                <a:schemeClr val="accent1"/>
              </a:buClr>
              <a:buSzPct val="80000"/>
              <a:buFont typeface="mn-ea"/>
              <a:buNone/>
              <a:defRPr/>
            </a:pPr>
            <a:r>
              <a:rPr lang="ru-RU" altLang="en-US" sz="32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Источники библиотечных инноваций</a:t>
            </a:r>
            <a:endParaRPr lang="ru-RU" altLang="en-US" sz="32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51202" name="AutoShape 2" descr="https://i.pinimg.com/originals/5c/d6/f1/5cd6f16aa0b059e1d920c2117aa3fd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4" name="AutoShape 4" descr="https://i.pinimg.com/originals/5c/d6/f1/5cd6f16aa0b059e1d920c2117aa3fd7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6" name="AutoShape 6" descr="https://i.pinimg.com/236x/a3/74/6a/a3746acc6b170832f15a99dc035a1a55--library-organization-steel-shelv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08" name="AutoShape 8" descr="https://i.pinimg.com/236x/a3/74/6a/a3746acc6b170832f15a99dc035a1a55--library-organization-steel-shelv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0" name="AutoShape 10" descr="https://i.pinimg.com/236x/a3/74/6a/a3746acc6b170832f15a99dc035a1a55--library-organization-steel-shelv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2" name="AutoShape 12" descr="https://i.pinimg.com/736x/b2/3b/74/b23b74df5d870c2f1d6073fe92943e9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5"/>
            <a:ext cx="4788024" cy="685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043477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69.userapi.com/impg/1d9K5jU2KN3vzsTsj75mlhXNGYAIGY3AcjhLVQ/XQotZIV2V7E.jpg?size=1280x960&amp;quality=96&amp;sign=b4bca2504ea669cffd3297c26ef6ec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6181"/>
            <a:ext cx="8496944" cy="65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7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14.userapi.com/impg/beNQW4xRnwP_ULpF6M0e799DeWN8H4oiYy8JrQ/3PZv-Tykj-o.jpg?size=1280x960&amp;quality=96&amp;sign=268e8be7fddbbe008a891bc5fc84dd0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7" y="346975"/>
            <a:ext cx="2734696" cy="273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8.userapi.com/impg/Z2oVqOjzL7wZbNPsd_4SxUI2a78IfIUps6QV2w/NrN69HhvS9s.jpg?size=1280x960&amp;quality=96&amp;sign=de56255926481348623a98a8a911b4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65" y="351443"/>
            <a:ext cx="2730227" cy="27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18.userapi.com/impg/YwQZGo-QmoWrhxpNTsnijfoqMUNAAjeuLNzGfw/rU6gHSiTIMM.jpg?size=810x1080&amp;quality=96&amp;sign=327c8c7037567e7a5f65775b66b05ba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25" y="757099"/>
            <a:ext cx="2975396" cy="528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2965" y="3433143"/>
            <a:ext cx="2730227" cy="2613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357" y="3507285"/>
            <a:ext cx="2734696" cy="261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046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19.userapi.com/impg/_GwCeSk6WmACM4-58eVj02jaU7rD6BN9l-d-Ow/JHl3_NGKKoQ.jpg?size=810x1080&amp;quality=96&amp;sign=648dc261dc8eba5e1fecb3dc864c5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6" y="204716"/>
            <a:ext cx="1980605" cy="352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72.userapi.com/impg/ExnJmQbDp0kE8jwWakfYkJ5cravwokC7f3o4nw/y26JmTCNGmg.jpg?size=1280x960&amp;quality=96&amp;sign=82ef18f6f5ab1de91ac2020d698cc0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7" y="3845686"/>
            <a:ext cx="2908444" cy="24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76.userapi.com/impg/D4ux3SRimcuYtcwhsMICI_LENJT--NSZ2D_BEQ/ka4YWczfSTg.jpg?size=1280x960&amp;quality=96&amp;sign=b4427580699aabadd3953eaaffbaeef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98" y="204716"/>
            <a:ext cx="3014590" cy="352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73.userapi.com/impg/4df6J9_tuvBeMbwWI1rpbcTQnOIbY43GcmCrPQ/JOYccWhKIE4.jpg?size=810x1080&amp;quality=96&amp;sign=962fecff45f44c35548c78d9fff03c0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84" y="204716"/>
            <a:ext cx="3366926" cy="60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06745" y="3845687"/>
            <a:ext cx="1953735" cy="241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1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543800" cy="58685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Библиотека «Линии» ЦГПБ им. В. Маяковского г. Санкт-Петербург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sun9-56.userapi.com/impg/Wsm4f5f-416B0iemktBYHh9CzbOrZQzFNHL2Fg/4oqimODJSz0.jpg?size=810x1080&amp;quality=96&amp;sign=eb04743113977033ffc6e313d0ed4f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633165" cy="468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0.userapi.com/impg/5SulUe6OjS6nuDqy6vyLodkdPuNyWyfeDmqxaw/FwsCMMdJyQc.jpg?size=1280x960&amp;quality=96&amp;sign=4e02b61c5bf4eeb808bdce1c94c1b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4681180" cy="468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4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51.userapi.com/impg/UcEpNweHvzeBGlLJ51EdvMVKXiJWskMznu9GIQ/JYdvjuQcoEo.jpg?size=1280x960&amp;quality=96&amp;sign=605cb5caddbc8957dae1f13855b3be1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2" y="231634"/>
            <a:ext cx="2906972" cy="290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4167" y="231634"/>
            <a:ext cx="2814286" cy="5762766"/>
          </a:xfrm>
          <a:prstGeom prst="rect">
            <a:avLst/>
          </a:prstGeom>
        </p:spPr>
      </p:pic>
      <p:pic>
        <p:nvPicPr>
          <p:cNvPr id="4100" name="Picture 4" descr="https://sun9-62.userapi.com/impg/WA9Uw6EVdg7GtA_HV3rOnDcpWeBOzhaUBbraTQ/z6RJPwCSeww.jpg?size=810x1080&amp;quality=96&amp;sign=61b35c0bdc631ba50fdf255f63099a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98" y="231634"/>
            <a:ext cx="2663846" cy="58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5.userapi.com/impg/N53melHUWCTlPvmWQBIcpyev9wNNu-U0sSuACQ/_aqIlihFXpc.jpg?size=1280x960&amp;quality=96&amp;sign=e9de84313cb7ac8905282fdb8955ca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02" y="3315210"/>
            <a:ext cx="2906972" cy="287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3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8713093" cy="105990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990033"/>
                </a:solidFill>
              </a:rPr>
              <a:t>Приоритетные </a:t>
            </a:r>
            <a:r>
              <a:rPr lang="ru-RU" sz="3200" b="1" dirty="0">
                <a:solidFill>
                  <a:srgbClr val="990033"/>
                </a:solidFill>
              </a:rPr>
              <a:t>тематические направления </a:t>
            </a:r>
            <a:r>
              <a:rPr lang="ru-RU" sz="3200" b="1" dirty="0" smtClean="0">
                <a:solidFill>
                  <a:srgbClr val="990033"/>
                </a:solidFill>
              </a:rPr>
              <a:t> и формы работы библиотеки</a:t>
            </a:r>
            <a:endParaRPr lang="ru-RU" sz="3200" b="1" dirty="0">
              <a:solidFill>
                <a:srgbClr val="990033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5334000" cy="4572000"/>
          </a:xfrm>
        </p:spPr>
        <p:txBody>
          <a:bodyPr>
            <a:noAutofit/>
          </a:bodyPr>
          <a:lstStyle/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Гуманитарное и творческое развитие личности,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Основное и дополнительное образование,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Социализация </a:t>
            </a:r>
            <a:r>
              <a:rPr lang="ru-RU" sz="2000" dirty="0"/>
              <a:t>детей и молодежи и старшего поколения,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Духовно-нравственное и патриотическое просвещение и воспитание, 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Просвещение и информационное </a:t>
            </a:r>
            <a:r>
              <a:rPr lang="ru-RU" sz="2000" dirty="0"/>
              <a:t>обеспечение образования, 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Формирование здорового образа жизни,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Краеведение</a:t>
            </a:r>
            <a:r>
              <a:rPr lang="ru-RU" sz="2000" dirty="0"/>
              <a:t>, </a:t>
            </a:r>
          </a:p>
          <a:p>
            <a:pPr marL="265176" indent="-265176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/>
              <a:t>Организация досуга и др. </a:t>
            </a:r>
          </a:p>
        </p:txBody>
      </p:sp>
      <p:pic>
        <p:nvPicPr>
          <p:cNvPr id="4098" name="Picture 2" descr="https://xn--e1agoc4b.xn--80asehdb/data/images/institutions/19_92066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33" y="10435473"/>
            <a:ext cx="745917" cy="4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kuda-spb.ru/uploads/7ee61ead0b6cb1df897318d9e7fec2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9" y="1985211"/>
            <a:ext cx="2948824" cy="196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3.bp.blogspot.com/-DXb6T45ZS2o/WavOo7NFDqI/AAAAAAAA9-I/H3_gtCnWKh8ezxs-HMy4iaD1kGUmsVI9ACEwYBhgL/s1600/kth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8" y="4181248"/>
            <a:ext cx="2931079" cy="195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764704"/>
            <a:ext cx="5135562" cy="5636096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/>
              <a:t>Поддержка института семьи, особенно молодой,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/>
              <a:t>Выявление и поддержка позитивных социально значимых предпочтений и запросов молодежи,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/>
              <a:t>Обеспечение социального общения,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/>
              <a:t>Работа по воспитанию любви к Родине, краеведению,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/>
              <a:t>Работа по сохранению и продвижению духовной культуры (в т.ч. Сохранение народной культуры, развитие жанров любительского искусства),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dirty="0" smtClean="0"/>
              <a:t>Развитие форм электронного библиотечного обслуживания.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122" name="Picture 2" descr="https://www.sanignaciouniversity.edu/sites/default/files/default_images/bg-comun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34121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1.userapi.com/c852024/v852024015/16ed22/BUunb4lDYK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78" y="2590800"/>
            <a:ext cx="3311139" cy="128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pinimg.com/originals/9d/6e/b5/9d6eb5d0c9ea42b24304111f99d43ef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50" y="4061177"/>
            <a:ext cx="3292867" cy="219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5616624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Источники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инноваций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5760640" cy="4532769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b="1" dirty="0" smtClean="0"/>
              <a:t>Оригинальные проектные идеи:</a:t>
            </a:r>
          </a:p>
          <a:p>
            <a:r>
              <a:rPr lang="ru-RU" dirty="0" smtClean="0"/>
              <a:t>Библиотечные специалисты,</a:t>
            </a:r>
          </a:p>
          <a:p>
            <a:r>
              <a:rPr lang="ru-RU" dirty="0" smtClean="0"/>
              <a:t>Партнеры библиотеки,</a:t>
            </a:r>
          </a:p>
          <a:p>
            <a:r>
              <a:rPr lang="ru-RU" dirty="0" smtClean="0"/>
              <a:t>Пользователи библиотеки;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b="1" dirty="0" smtClean="0"/>
              <a:t>Заимствованные проектные идеи:</a:t>
            </a:r>
          </a:p>
          <a:p>
            <a:r>
              <a:rPr lang="ru-RU" dirty="0" smtClean="0"/>
              <a:t>Профессиональные СМИ,</a:t>
            </a:r>
          </a:p>
          <a:p>
            <a:r>
              <a:rPr lang="ru-RU" dirty="0" smtClean="0"/>
              <a:t>Посещение библиотек,</a:t>
            </a:r>
          </a:p>
          <a:p>
            <a:r>
              <a:rPr lang="ru-RU" dirty="0" smtClean="0"/>
              <a:t>Личные и групповые профессиональные коммуникации.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99672"/>
            <a:ext cx="2946899" cy="605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0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Практическое упражнение «Обоснование проектной идеи»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197281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Выбрать проблему своего структурного подразделения / библиотеки,</a:t>
            </a:r>
          </a:p>
          <a:p>
            <a:r>
              <a:rPr lang="ru-RU" dirty="0"/>
              <a:t>2. Придумать инновационную идею, направленную на разрешение проблемной ситуации,</a:t>
            </a:r>
          </a:p>
          <a:p>
            <a:r>
              <a:rPr lang="ru-RU" dirty="0"/>
              <a:t>3. Обосновать идею согласно основной части структуры проекта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420712"/>
            <a:ext cx="5232188" cy="32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6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3400" y="457200"/>
            <a:ext cx="8077200" cy="55435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2400" dirty="0" smtClean="0"/>
              <a:t>Электронный адрес: </a:t>
            </a:r>
            <a:r>
              <a:rPr lang="en-US" sz="2400" dirty="0" smtClean="0">
                <a:hlinkClick r:id="rId2"/>
              </a:rPr>
              <a:t>mir2106@mail.ru</a:t>
            </a:r>
            <a:r>
              <a:rPr lang="ru-RU" sz="2400" dirty="0" smtClean="0"/>
              <a:t>,</a:t>
            </a:r>
          </a:p>
          <a:p>
            <a:pPr algn="ctr">
              <a:buNone/>
            </a:pPr>
            <a:r>
              <a:rPr lang="ru-RU" sz="2400" dirty="0" smtClean="0"/>
              <a:t>Сот. тел.: 8-922-69-82-711</a:t>
            </a:r>
            <a:endParaRPr lang="en-US" sz="2400" dirty="0" smtClean="0"/>
          </a:p>
          <a:p>
            <a:pPr algn="ctr">
              <a:buNone/>
            </a:pPr>
            <a:r>
              <a:rPr lang="ru-RU" sz="2400" dirty="0" smtClean="0"/>
              <a:t>:  </a:t>
            </a:r>
            <a:r>
              <a:rPr lang="en-US" sz="2400" dirty="0"/>
              <a:t>https://vk.com/id311491971</a:t>
            </a: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2052" name="Picture 4" descr="https://raspivbar-otlivant.ru/thumb/2/IsHyQAF7VX6tkxhoACd54Q/r/d/vi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574" y="3956670"/>
            <a:ext cx="734951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jska-russia.ru/images/karate/jska-v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3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Инновация как….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492896"/>
            <a:ext cx="4130743" cy="20882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Глобально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средство организационного изменения,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следствие организационного приспособления под изменения внешней </a:t>
            </a:r>
            <a:r>
              <a:rPr lang="ru-RU" sz="2400" dirty="0" smtClean="0"/>
              <a:t>среды,</a:t>
            </a:r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способ преодоления кризиса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440" y="2492896"/>
            <a:ext cx="4105712" cy="3768205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/>
              <a:t>Локально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инструмент </a:t>
            </a:r>
            <a:r>
              <a:rPr lang="ru-RU" sz="2400" dirty="0"/>
              <a:t>решения </a:t>
            </a:r>
            <a:r>
              <a:rPr lang="ru-RU" sz="2400" dirty="0" smtClean="0"/>
              <a:t>организационных проблем,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конкурентное преимущество библиотеки,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средство творческой реализации библиотечного персонала,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способ освоения новых социокультурных практик,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реакция на требования измениться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04664"/>
            <a:ext cx="8445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Инновационность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характеристика библиотечных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стратегий, направлений, продуктов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услуг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s://x78251kcpll2l2t9e46kf96a-wpengine.netdna-ssl.com/wp-content/uploads/2016/03/BWMS-3-1024x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9" y="4593933"/>
            <a:ext cx="2699537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71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341499" y="260648"/>
            <a:ext cx="5012963" cy="21602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100" b="1" dirty="0"/>
              <a:t>Библиотечная новация </a:t>
            </a:r>
            <a:r>
              <a:rPr lang="ru-RU" altLang="ru-RU" sz="2100" dirty="0"/>
              <a:t>- результат творческой деятельности библиотечного специалиста, характеризующийся новизной и направленный на совершенствование библиотечно-библиографической деятельности библиотеки.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100" b="1" dirty="0"/>
              <a:t>Библиотечная инновация </a:t>
            </a:r>
            <a:r>
              <a:rPr lang="ru-RU" altLang="ru-RU" sz="2100" dirty="0"/>
              <a:t>– принятая к распространению новация.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533534" y="260648"/>
            <a:ext cx="3377691" cy="371515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ru-RU" altLang="ru-RU" b="1" dirty="0"/>
              <a:t>Критерии инновации: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новизна для объекта изменения,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проблемная направленность,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направленность на прогрессивное развитие изменяемого объекта,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транслируемость,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востребованность пользователями,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практическая преемственность,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коммерческая реализуемость</a:t>
            </a:r>
            <a:r>
              <a:rPr lang="ru-RU" altLang="ru-RU" sz="135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 descr="http://new.spbculture.ru/media/filer_public/5c/30/5c307a16-2e80-46c5-98fe-aa8f8ad060a6/tsentralnaia_raionnaia_biblioteka_petrogradskogo_rai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4" y="2420888"/>
            <a:ext cx="2332875" cy="155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thevyshka.ru/wp-content/uploads/2015/12/gzu1e88nyf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31" y="2396016"/>
            <a:ext cx="2404231" cy="156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13909" y="4221088"/>
            <a:ext cx="8382000" cy="2480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None/>
            </a:pPr>
            <a:r>
              <a:rPr lang="ru-RU" altLang="ru-RU" sz="2100" dirty="0" smtClean="0"/>
              <a:t>   Инновационный процесс в общем виде представляет собой последовательность перехода от идеи возможной инновации к созданию, использованию и её трансляции.</a:t>
            </a:r>
          </a:p>
          <a:p>
            <a:pPr marL="342900" indent="-342900">
              <a:buFontTx/>
              <a:buAutoNum type="arabicParenR"/>
            </a:pPr>
            <a:r>
              <a:rPr lang="ru-RU" altLang="ru-RU" sz="2100" dirty="0" smtClean="0"/>
              <a:t>процесс инициализации; </a:t>
            </a:r>
          </a:p>
          <a:p>
            <a:pPr marL="342900" indent="-342900">
              <a:buFontTx/>
              <a:buAutoNum type="arabicParenR"/>
            </a:pPr>
            <a:r>
              <a:rPr lang="ru-RU" altLang="ru-RU" sz="2100" dirty="0" smtClean="0"/>
              <a:t>возникновение (создание, выявление, возникновение) инновации;</a:t>
            </a:r>
          </a:p>
          <a:p>
            <a:pPr marL="342900" indent="-342900">
              <a:buFont typeface="Arial" panose="020B0604020202020204" pitchFamily="34" charset="0"/>
              <a:buNone/>
            </a:pPr>
            <a:r>
              <a:rPr lang="ru-RU" altLang="ru-RU" sz="2100" dirty="0" smtClean="0"/>
              <a:t>3) использование инновации в практической деятельности (внедрение, реализация, освоение, проникновение в практику); </a:t>
            </a:r>
          </a:p>
          <a:p>
            <a:pPr marL="342900" indent="-342900">
              <a:buFont typeface="Arial" panose="020B0604020202020204" pitchFamily="34" charset="0"/>
              <a:buNone/>
            </a:pPr>
            <a:r>
              <a:rPr lang="ru-RU" altLang="ru-RU" sz="2100" dirty="0" smtClean="0"/>
              <a:t>4)  распространение.  </a:t>
            </a:r>
            <a:endParaRPr lang="ru-RU" altLang="ru-RU" sz="2100" dirty="0"/>
          </a:p>
        </p:txBody>
      </p:sp>
    </p:spTree>
    <p:extLst>
      <p:ext uri="{BB962C8B-B14F-4D97-AF65-F5344CB8AC3E}">
        <p14:creationId xmlns:p14="http://schemas.microsoft.com/office/powerpoint/2010/main" val="309506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472608" cy="936104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/>
              <a:t>Результат инновационного менеджмента - инновационная активность библиотеки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23528" y="1240251"/>
            <a:ext cx="6048672" cy="25487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altLang="ru-RU" sz="1500" b="1" dirty="0"/>
              <a:t>Инновационная активность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500" dirty="0"/>
              <a:t>– комплексная характеристика интенсивности инновационной деятельности библиотеки, основанная на способности к мобилизации инновационного потенциала.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500" dirty="0"/>
              <a:t>– это поведенческая характеристика библиотеки, показывающая связь между намеченным содержанием деятельности и ее результатами.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500" dirty="0"/>
              <a:t>Основной индикатор инновационной активности: интенсивность инновационных преобразований.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1500" dirty="0"/>
              <a:t>Проявляется в инновационной стратегии библиотеки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500" dirty="0"/>
          </a:p>
        </p:txBody>
      </p:sp>
      <p:pic>
        <p:nvPicPr>
          <p:cNvPr id="9218" name="Picture 2" descr="http://remont-msk.ru/wp-content/uploads/2015/11/portfolio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44" y="102098"/>
            <a:ext cx="2280740" cy="152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rekportal.ru/wp-content/uploads/1503640167WxqOI5iBi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703" y="5239882"/>
            <a:ext cx="2287165" cy="142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3904547"/>
            <a:ext cx="5904656" cy="2764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1600" b="1" dirty="0"/>
              <a:t>Критерии инновационной активности</a:t>
            </a:r>
            <a:endParaRPr lang="ru-RU" altLang="ru-RU" sz="1500" dirty="0" smtClean="0"/>
          </a:p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ru-RU" altLang="ru-RU" sz="1500" dirty="0" smtClean="0"/>
              <a:t>Качество инновационной стратегии библиотеки,</a:t>
            </a:r>
          </a:p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ru-RU" altLang="ru-RU" sz="1500" dirty="0" smtClean="0"/>
              <a:t>Уровень мобилизации инновационного потенциала библиотеки,</a:t>
            </a:r>
          </a:p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ru-RU" altLang="ru-RU" sz="1500" dirty="0" smtClean="0"/>
              <a:t>Размер привлеченных инвестиций,</a:t>
            </a:r>
          </a:p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ru-RU" altLang="ru-RU" sz="1500" dirty="0" smtClean="0"/>
              <a:t>Качество методов, используемых при проведении стратегических изменений,</a:t>
            </a:r>
          </a:p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ru-RU" altLang="ru-RU" sz="1500" dirty="0" smtClean="0"/>
              <a:t>Соответствие реакции библиотеки характеру конкурентной стратегии ситуации,</a:t>
            </a:r>
          </a:p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ru-RU" altLang="ru-RU" sz="1500" dirty="0" smtClean="0"/>
              <a:t>Скорость проведения стратегических инновационных изменений,</a:t>
            </a:r>
          </a:p>
          <a:p>
            <a:pPr marL="342900" indent="-342900">
              <a:buFont typeface="Calibri" panose="020F0502020204030204" pitchFamily="34" charset="0"/>
              <a:buAutoNum type="arabicPeriod"/>
            </a:pPr>
            <a:r>
              <a:rPr lang="ru-RU" altLang="ru-RU" sz="1500" dirty="0" smtClean="0"/>
              <a:t>Соответствие реализуемого уровня инновационной активности состоянию среды</a:t>
            </a:r>
            <a:endParaRPr lang="ru-RU" altLang="ru-RU" sz="1500" dirty="0"/>
          </a:p>
        </p:txBody>
      </p:sp>
      <p:pic>
        <p:nvPicPr>
          <p:cNvPr id="7" name="Picture 4" descr="http://uso.admsakhalin.ru/ogonek/wp-content/uploads/2019/12/IMG-20191216-WA0010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44" y="3466346"/>
            <a:ext cx="2280740" cy="147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avatars.mds.yandex.net/get-zen_doc/1641493/pub_5db043382fda8600b190d1fc_5db04bf343fdc000b163a77a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19" y="1867615"/>
            <a:ext cx="2287165" cy="13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9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Спектр инноваций: </a:t>
            </a:r>
            <a:br>
              <a:rPr lang="ru-RU" sz="3200" b="1" dirty="0" smtClean="0"/>
            </a:br>
            <a:r>
              <a:rPr lang="ru-RU" sz="3200" b="1" dirty="0" smtClean="0"/>
              <a:t>стратегия – проект - форма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93977"/>
            <a:ext cx="6192688" cy="3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0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3304" y="720470"/>
            <a:ext cx="5493973" cy="11963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Инновационные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модели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библиотечного обслуживания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36043" y="2492896"/>
            <a:ext cx="5301234" cy="367016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Библиотека как центр интеллектуальной культуры,</a:t>
            </a:r>
          </a:p>
          <a:p>
            <a:r>
              <a:rPr lang="ru-RU" sz="2400" dirty="0"/>
              <a:t>Библиотека как «третье место»,</a:t>
            </a:r>
          </a:p>
          <a:p>
            <a:r>
              <a:rPr lang="ru-RU" sz="2400" dirty="0"/>
              <a:t>Библиотека как центр местного сообщества,</a:t>
            </a:r>
          </a:p>
          <a:p>
            <a:r>
              <a:rPr lang="ru-RU" sz="2400" dirty="0"/>
              <a:t>Традиционная библиотека,</a:t>
            </a:r>
          </a:p>
          <a:p>
            <a:r>
              <a:rPr lang="ru-RU" sz="2400" dirty="0"/>
              <a:t>Профилированные библиотеки,</a:t>
            </a:r>
          </a:p>
          <a:p>
            <a:r>
              <a:rPr lang="ru-RU" sz="2400" dirty="0"/>
              <a:t>Интернет-кафе,</a:t>
            </a:r>
          </a:p>
          <a:p>
            <a:r>
              <a:rPr lang="ru-RU" sz="2400" dirty="0"/>
              <a:t>Электронная библиотека,</a:t>
            </a:r>
          </a:p>
          <a:p>
            <a:r>
              <a:rPr lang="ru-RU" sz="2400" dirty="0"/>
              <a:t>Комплексная (гибридная) модель библиотеки…</a:t>
            </a:r>
          </a:p>
          <a:p>
            <a:pPr>
              <a:buFont typeface="Wingdings" panose="05000000000000000000" pitchFamily="2" charset="2"/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 descr="http://dizain.guru/wp-content/uploads/2018/01/interesnoe-reshenie-dlya-informirovaniya-chitate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25" y="3508375"/>
            <a:ext cx="3160334" cy="26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athers.pl/wp-content/uploads/2014/12/ListeningTree_photo_Laura-Stamer-1136x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26" y="450152"/>
            <a:ext cx="3181454" cy="28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3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052736"/>
            <a:ext cx="3603114" cy="16561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  <a:defRPr/>
            </a:pPr>
            <a:r>
              <a:rPr lang="ru-RU" altLang="en-US" b="1" dirty="0"/>
              <a:t>Российская государственная </a:t>
            </a:r>
            <a:r>
              <a:rPr lang="ru-RU" altLang="en-US" b="1" dirty="0" smtClean="0"/>
              <a:t>библиотека для молодежи </a:t>
            </a:r>
            <a:r>
              <a:rPr lang="en-US" altLang="ru-RU" b="1" dirty="0"/>
              <a:t>(</a:t>
            </a:r>
            <a:r>
              <a:rPr lang="ru-RU" altLang="en-US" b="1" dirty="0"/>
              <a:t>г</a:t>
            </a:r>
            <a:r>
              <a:rPr lang="en-US" altLang="ru-RU" b="1" dirty="0"/>
              <a:t>.</a:t>
            </a:r>
            <a:r>
              <a:rPr lang="ru-RU" altLang="en-US" b="1" dirty="0"/>
              <a:t> Москва</a:t>
            </a:r>
            <a:r>
              <a:rPr lang="en-US" altLang="ru-RU" b="1" dirty="0"/>
              <a:t>)</a:t>
            </a:r>
          </a:p>
          <a:p>
            <a:pPr algn="ctr">
              <a:buNone/>
              <a:defRPr/>
            </a:pPr>
            <a:r>
              <a:rPr lang="ru-RU" altLang="en-US" b="1" dirty="0"/>
              <a:t>Концепция </a:t>
            </a:r>
            <a:r>
              <a:rPr lang="ru-RU" altLang="en-US" b="1" dirty="0" smtClean="0"/>
              <a:t>библиотеки </a:t>
            </a:r>
            <a:r>
              <a:rPr lang="en-US" altLang="ru-RU" b="1" dirty="0" smtClean="0"/>
              <a:t>-</a:t>
            </a:r>
            <a:r>
              <a:rPr lang="ru-RU" altLang="en-US" b="1" dirty="0" smtClean="0"/>
              <a:t> </a:t>
            </a:r>
            <a:r>
              <a:rPr lang="ru-RU" altLang="en-US" b="1" dirty="0"/>
              <a:t>“третьего места”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251520" y="764704"/>
            <a:ext cx="3837574" cy="2408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12815" y="3356697"/>
            <a:ext cx="2850144" cy="2705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3067708" y="3356697"/>
            <a:ext cx="2928381" cy="27114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6219825" y="3356697"/>
            <a:ext cx="2924175" cy="27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17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714" y="561018"/>
            <a:ext cx="4313524" cy="196023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  <a:defRPr/>
            </a:pPr>
            <a:r>
              <a:rPr lang="en-US" altLang="ru-RU" b="1" dirty="0"/>
              <a:t>SMART-</a:t>
            </a:r>
            <a:r>
              <a:rPr lang="ru-RU" altLang="en-US" b="1" dirty="0"/>
              <a:t>библиотека </a:t>
            </a:r>
            <a:endParaRPr lang="ru-RU" altLang="en-US" b="1" dirty="0" smtClean="0"/>
          </a:p>
          <a:p>
            <a:pPr algn="ctr">
              <a:buNone/>
              <a:defRPr/>
            </a:pPr>
            <a:r>
              <a:rPr lang="en-US" altLang="ru-RU" b="1" dirty="0" smtClean="0"/>
              <a:t>(</a:t>
            </a:r>
            <a:r>
              <a:rPr lang="ru-RU" altLang="en-US" b="1" dirty="0"/>
              <a:t>Центральная библиотека им</a:t>
            </a:r>
            <a:r>
              <a:rPr lang="en-US" altLang="ru-RU" b="1" dirty="0"/>
              <a:t>.</a:t>
            </a:r>
            <a:r>
              <a:rPr lang="ru-RU" altLang="en-US" b="1" dirty="0"/>
              <a:t> А</a:t>
            </a:r>
            <a:r>
              <a:rPr lang="en-US" altLang="ru-RU" b="1" dirty="0"/>
              <a:t>.</a:t>
            </a:r>
            <a:r>
              <a:rPr lang="ru-RU" altLang="en-US" b="1" dirty="0"/>
              <a:t> Ахматовой</a:t>
            </a:r>
            <a:r>
              <a:rPr lang="en-US" altLang="ru-RU" b="1" dirty="0"/>
              <a:t>),</a:t>
            </a:r>
            <a:r>
              <a:rPr lang="ru-RU" altLang="en-US" b="1" dirty="0"/>
              <a:t> </a:t>
            </a:r>
            <a:endParaRPr lang="ru-RU" altLang="en-US" b="1" dirty="0" smtClean="0"/>
          </a:p>
          <a:p>
            <a:pPr algn="ctr">
              <a:buNone/>
              <a:defRPr/>
            </a:pPr>
            <a:r>
              <a:rPr lang="ru-RU" altLang="en-US" b="1" dirty="0" smtClean="0"/>
              <a:t>г</a:t>
            </a:r>
            <a:r>
              <a:rPr lang="en-US" altLang="ru-RU" b="1" dirty="0"/>
              <a:t>.</a:t>
            </a:r>
            <a:r>
              <a:rPr lang="ru-RU" altLang="en-US" b="1" dirty="0"/>
              <a:t> Москва</a:t>
            </a:r>
          </a:p>
          <a:p>
            <a:pPr>
              <a:buNone/>
              <a:defRPr/>
            </a:pPr>
            <a:endParaRPr lang="ru-RU" altLang="en-US" dirty="0"/>
          </a:p>
          <a:p>
            <a:pPr algn="ctr">
              <a:buNone/>
              <a:defRPr/>
            </a:pPr>
            <a:r>
              <a:rPr lang="ru-RU" altLang="en-US" dirty="0"/>
              <a:t>Концепция интеллектуального развития личности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29144" y="164900"/>
            <a:ext cx="4047222" cy="2752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29144" y="3172380"/>
            <a:ext cx="4047222" cy="3035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4333054" y="3172379"/>
            <a:ext cx="4546844" cy="303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562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48.userapi.com/impg/EsKjx3LbgUKk42MmpsWDHGpDBjYsZBrbak-qQg/FJTZCiZQFiI.jpg?size=810x1080&amp;quality=96&amp;sign=898412e6120f02019acd7fbf741063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31" y="1802251"/>
            <a:ext cx="2517985" cy="447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4460" cy="92804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Централизованная библиотечная система </a:t>
            </a:r>
            <a:r>
              <a:rPr lang="ru-RU" b="1" dirty="0">
                <a:solidFill>
                  <a:schemeClr val="tx1"/>
                </a:solidFill>
              </a:rPr>
              <a:t>Красногвардейского района г. Санкт-Петербурга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Стратегия </a:t>
            </a:r>
            <a:r>
              <a:rPr lang="ru-RU" b="1" dirty="0">
                <a:solidFill>
                  <a:schemeClr val="tx1"/>
                </a:solidFill>
              </a:rPr>
              <a:t>развития «Библиотека: место в городе» </a:t>
            </a:r>
            <a:endParaRPr lang="ru-RU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altLang="en-US" dirty="0"/>
          </a:p>
          <a:p>
            <a:pPr marL="0" indent="0">
              <a:buNone/>
              <a:defRPr/>
            </a:pPr>
            <a:endParaRPr lang="en-US" altLang="ru-RU" dirty="0"/>
          </a:p>
        </p:txBody>
      </p:sp>
      <p:pic>
        <p:nvPicPr>
          <p:cNvPr id="7172" name="Picture 4" descr="https://sun9-7.userapi.com/impg/ta7UokT7GrRBLL26ArSNMOc4EFfRbNNRlguaMw/kq6HVG_q8IU.jpg?size=810x1080&amp;quality=96&amp;sign=4a9e60975081a9d73273408653e5635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121" y="1802251"/>
            <a:ext cx="2528249" cy="44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2976" y="1802251"/>
            <a:ext cx="2498225" cy="44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587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mn-ea</vt:lpstr>
      <vt:lpstr>Times New Roman</vt:lpstr>
      <vt:lpstr>Wingdings</vt:lpstr>
      <vt:lpstr>Wingdings 2</vt:lpstr>
      <vt:lpstr>Wingdings 3</vt:lpstr>
      <vt:lpstr>Office Theme</vt:lpstr>
      <vt:lpstr>Презентация PowerPoint</vt:lpstr>
      <vt:lpstr>Инновация как….</vt:lpstr>
      <vt:lpstr>Презентация PowerPoint</vt:lpstr>
      <vt:lpstr>Результат инновационного менеджмента - инновационная активность библиотеки</vt:lpstr>
      <vt:lpstr>Спектр инноваций:  стратегия – проект - форма</vt:lpstr>
      <vt:lpstr>Инновационные модели библиотечного обслуживания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Приоритетные тематические направления  и формы работы библиотеки</vt:lpstr>
      <vt:lpstr>Презентация PowerPoint</vt:lpstr>
      <vt:lpstr>Источники инноваций</vt:lpstr>
      <vt:lpstr>Практическое упражнение «Обоснование проектной идеи»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reunovalv</dc:creator>
  <cp:lastModifiedBy>Пользователь Windows</cp:lastModifiedBy>
  <cp:revision>30</cp:revision>
  <dcterms:created xsi:type="dcterms:W3CDTF">2020-12-10T08:21:12Z</dcterms:created>
  <dcterms:modified xsi:type="dcterms:W3CDTF">2023-11-05T20:03:22Z</dcterms:modified>
</cp:coreProperties>
</file>